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7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89D327A-E095-42A8-A586-8D91C881F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5B9EE119-297A-4F74-B219-A8F6B8289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A886534-FDE5-4FE1-979B-083E722F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1FDC73F-6256-4FB9-B643-5635386D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F0830C7-2AC6-40B8-8DD7-3FE34E0D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2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B2CBD06-D0CA-406A-BAAA-9964008B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0D11B20-4FA8-49AB-B037-02E591DC6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FEA5B78-776A-4118-B9D0-1FD13FBF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5BCEB89-0E2D-4BA5-B2ED-941F96D9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467A682-1B6E-4060-96F7-66D320B4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9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2C13BBAC-29DE-450E-8091-583CCE715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8D29A27-B224-43C7-9D60-9A38E4DF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F5F1617-91E6-4876-BEEE-DBC0DBC0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F764A65-CB18-4274-BAF2-9B14E199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C805054-BE24-4848-B18C-E8F69ECE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4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84AF85C-23CF-49F6-912E-8660BB82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8798593-097D-4755-BFD6-3BF29264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9EBC496-A523-483A-B376-796F64E78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3F829EF-DC89-4845-A288-8CD11E98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8571485-F28A-473F-83BB-3055C03E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9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12F6F9F-709A-48B2-8E9A-356CB532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5AD8362-E260-4FE4-940F-FC5C7B0F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BC079D4-6D54-4294-9610-B54A4AD5A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67AB690-EC78-4442-B611-04D2982B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087120D-5CD3-4592-AC47-4818A267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1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88EEEB4-86D8-40E8-BD90-FE9591A7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C6E9C97-BA83-4333-9B7C-BE9702D45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C3A6009D-CCA5-4C0C-BAD0-32B35F7A7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361000D-4083-49B9-8479-E111D966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C790CEB-F4C3-4FCC-B8FA-D23B3B40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70F90C4-C1EF-425A-A9DF-A17848FB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24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00C9DFD-7A6A-4A73-9AF6-09BD16A1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898B153F-7F72-4E8E-A10B-9DFAC56BA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4BF5320-0FF4-4AF6-8F4B-91655DDAC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375F4518-0722-4C78-B2DD-9885CA7B2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B247D95D-1917-4737-8415-938C72F61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FC303F7B-D0D5-4CC0-8CCA-0F152D5B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936CBDC6-D493-44A8-B4AF-FBF80877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252CBF9E-1DB9-41A0-AAC7-C93ED43D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6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4171409-E130-49DC-B952-88588020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2B5A793F-BE30-4644-8534-00B2533F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DCEED3D5-85D6-42AA-95B5-12F84D34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A97EEE6-C512-48A2-A196-62B5B59A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9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2E288B8B-6181-428B-BDF6-DB00FBE1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ADCDEBFB-7516-49EF-A2AA-E3E79BB7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C2E6149-096C-4D92-9397-45CBFB4B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7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2C09B1-5437-4234-A871-77CC0C34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CAD7E7D-0A1B-4E02-963D-43507045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078571A8-F5AC-4E59-B27C-A24C75F05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23E9403-B432-4745-ACD3-536EE004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3DF24F1-BDE5-4B68-A68F-9C4D83D4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267D901-F91B-4B88-B6B6-C3AC23B8A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6F08E92-40C3-435E-B43D-ECA410C4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BF7587F3-FA59-4B0D-AE1E-4E12E75814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4C59271-EB76-4F3D-A719-7CC57B1FB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DF7FF26-3221-4CD8-A825-18005982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25189EA-9402-402F-95E7-D777BD62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D815294-B07A-4688-A680-8444C10B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4AF5825-6183-49EB-9F89-F99A963B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1F3655B-6118-4302-8EED-7E4E8815A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0B8FE64-A8B2-4E59-92AD-9C20F9611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857E9-57AB-4138-A0D0-8DE096D2D2AE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A8941AD-B8CB-45C6-9DD7-F310D0813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F2D740E-6461-4DE6-9AAE-C66EBED1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3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gif"/><Relationship Id="rId4" Type="http://schemas.openxmlformats.org/officeDocument/2006/relationships/image" Target="../media/image22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kate-gg.github.io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github.com/stewartmcgown/ud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B5CE38D-F436-4809-9409-F69E8A810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66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“</a:t>
            </a:r>
            <a:r>
              <a:rPr lang="th-TH" sz="166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รัฐสภา ในฝัน </a:t>
            </a:r>
            <a:r>
              <a:rPr lang="en-US" sz="166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”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B6510AF8-B964-4282-AE63-73E24184C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 dirty="0"/>
              <a:t> – H3ntaiPro</a:t>
            </a:r>
          </a:p>
        </p:txBody>
      </p:sp>
    </p:spTree>
    <p:extLst>
      <p:ext uri="{BB962C8B-B14F-4D97-AF65-F5344CB8AC3E}">
        <p14:creationId xmlns:p14="http://schemas.microsoft.com/office/powerpoint/2010/main" val="248772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90F72E1-BC46-45B2-9DF0-70F7F1A88F77}"/>
              </a:ext>
            </a:extLst>
          </p:cNvPr>
          <p:cNvSpPr txBox="1"/>
          <p:nvPr/>
        </p:nvSpPr>
        <p:spPr>
          <a:xfrm>
            <a:off x="1117713" y="2644170"/>
            <a:ext cx="99565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/>
              <a:t>“ </a:t>
            </a:r>
            <a:r>
              <a:rPr lang="th-TH" sz="4800" b="1" i="1" dirty="0"/>
              <a:t>เชื่อว่าในอนาคต อาจจะมีคนฉลาดกว่านี้อีกมายมาย</a:t>
            </a:r>
          </a:p>
          <a:p>
            <a:pPr algn="ctr"/>
            <a:r>
              <a:rPr lang="th-TH" sz="4800" b="1" i="1" dirty="0"/>
              <a:t>ที่จะใช้ </a:t>
            </a:r>
            <a:r>
              <a:rPr lang="en-US" sz="4800" b="1" i="1" dirty="0" err="1"/>
              <a:t>Github</a:t>
            </a:r>
            <a:r>
              <a:rPr lang="en-US" sz="4800" b="1" i="1" dirty="0"/>
              <a:t> </a:t>
            </a:r>
            <a:r>
              <a:rPr lang="th-TH" sz="4800" b="1" i="1" dirty="0"/>
              <a:t>เป็น</a:t>
            </a:r>
            <a:r>
              <a:rPr lang="en-US" sz="4800" b="1" i="1" dirty="0"/>
              <a:t>… ”</a:t>
            </a:r>
          </a:p>
        </p:txBody>
      </p:sp>
    </p:spTree>
    <p:extLst>
      <p:ext uri="{BB962C8B-B14F-4D97-AF65-F5344CB8AC3E}">
        <p14:creationId xmlns:p14="http://schemas.microsoft.com/office/powerpoint/2010/main" val="404606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61EBB9A-868B-4D5F-A060-242D18CFC9B6}"/>
              </a:ext>
            </a:extLst>
          </p:cNvPr>
          <p:cNvSpPr txBox="1"/>
          <p:nvPr/>
        </p:nvSpPr>
        <p:spPr>
          <a:xfrm>
            <a:off x="444500" y="368300"/>
            <a:ext cx="113912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ความรวดเร็ว</a:t>
            </a:r>
          </a:p>
          <a:p>
            <a:r>
              <a:rPr lang="th-TH" sz="4400" b="1" i="1" dirty="0"/>
              <a:t>	</a:t>
            </a:r>
            <a:r>
              <a:rPr lang="th-TH" sz="2800" dirty="0"/>
              <a:t>เราคิดว่าการทำงานที่รวดเร็วคือสิ่งที่ดีนะครับ โดยเฉพาะสำหรับรัฐสภา เราก็เลยคิดว่าเราจะทำ</a:t>
            </a:r>
            <a:r>
              <a:rPr lang="en-US" sz="2800" dirty="0"/>
              <a:t> Line Bot</a:t>
            </a:r>
          </a:p>
          <a:p>
            <a:r>
              <a:rPr lang="th-TH" sz="2800" dirty="0"/>
              <a:t>เพื่อใช้ </a:t>
            </a:r>
            <a:r>
              <a:rPr lang="en-US" sz="2800" dirty="0"/>
              <a:t>Vote </a:t>
            </a:r>
            <a:r>
              <a:rPr lang="th-TH" sz="2800" dirty="0"/>
              <a:t>ผล</a:t>
            </a:r>
            <a:r>
              <a:rPr lang="th-TH" sz="2800" dirty="0" err="1"/>
              <a:t>ต่างๆ</a:t>
            </a:r>
            <a:r>
              <a:rPr lang="th-TH" sz="2800" dirty="0"/>
              <a:t> ในรัฐสภาเลยง่ายๆ และก็ตรวจสอบผล</a:t>
            </a:r>
            <a:r>
              <a:rPr lang="th-TH" sz="2800" dirty="0" err="1"/>
              <a:t>ต่างๆ</a:t>
            </a:r>
            <a:r>
              <a:rPr lang="th-TH" sz="2800" dirty="0"/>
              <a:t>ได้เลยทันที ผ่าน </a:t>
            </a:r>
            <a:r>
              <a:rPr lang="en-US" sz="2800" dirty="0"/>
              <a:t>Line bot </a:t>
            </a:r>
            <a:r>
              <a:rPr lang="th-TH" sz="2800" dirty="0"/>
              <a:t>แล้วก็กด </a:t>
            </a:r>
            <a:r>
              <a:rPr lang="en-US" sz="2800" dirty="0"/>
              <a:t>Vote</a:t>
            </a:r>
          </a:p>
          <a:p>
            <a:r>
              <a:rPr lang="th-TH" sz="2800" dirty="0"/>
              <a:t>ใน </a:t>
            </a:r>
            <a:r>
              <a:rPr lang="en-US" sz="2800" dirty="0"/>
              <a:t>Line </a:t>
            </a:r>
            <a:r>
              <a:rPr lang="th-TH" sz="2800" dirty="0"/>
              <a:t>ได้เลย ง่ายๆ</a:t>
            </a:r>
          </a:p>
          <a:p>
            <a:endParaRPr lang="th-TH" sz="4400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4452EE8A-E452-4C64-8504-573596477A9C}"/>
              </a:ext>
            </a:extLst>
          </p:cNvPr>
          <p:cNvSpPr/>
          <p:nvPr/>
        </p:nvSpPr>
        <p:spPr>
          <a:xfrm>
            <a:off x="444500" y="368300"/>
            <a:ext cx="50800" cy="69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26FDCA8C-7C4D-4C83-8CAF-63338050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2420878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08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B687A46-8C8F-4469-89A1-892679FD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2756" cy="6858000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DBEDF0DF-0EA2-4CCC-AF12-2EB435A4532E}"/>
              </a:ext>
            </a:extLst>
          </p:cNvPr>
          <p:cNvSpPr txBox="1"/>
          <p:nvPr/>
        </p:nvSpPr>
        <p:spPr>
          <a:xfrm>
            <a:off x="6096000" y="3105834"/>
            <a:ext cx="5384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 </a:t>
            </a:r>
            <a:r>
              <a:rPr lang="th-TH" sz="3600" dirty="0"/>
              <a:t>เลือกนายก ผ่าน </a:t>
            </a:r>
            <a:r>
              <a:rPr lang="en-US" sz="3600" dirty="0"/>
              <a:t>Line bot </a:t>
            </a:r>
            <a:r>
              <a:rPr lang="th-TH" sz="3600" dirty="0"/>
              <a:t>ได้เลย</a:t>
            </a:r>
            <a:r>
              <a:rPr lang="en-US" sz="3600" dirty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257156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4660ACE-3AF3-4A30-9E2D-3A18FAFE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9829" cy="6858000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3C04749E-4C76-4A1F-9BD5-EEC2637A0105}"/>
              </a:ext>
            </a:extLst>
          </p:cNvPr>
          <p:cNvSpPr txBox="1"/>
          <p:nvPr/>
        </p:nvSpPr>
        <p:spPr>
          <a:xfrm>
            <a:off x="5638800" y="3105834"/>
            <a:ext cx="5569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 </a:t>
            </a:r>
            <a:r>
              <a:rPr lang="th-TH" sz="3600" dirty="0"/>
              <a:t>ผ่านกฎหมาย ผ่าน </a:t>
            </a:r>
            <a:r>
              <a:rPr lang="en-US" sz="3600" dirty="0"/>
              <a:t>Line bot </a:t>
            </a:r>
            <a:r>
              <a:rPr lang="th-TH" sz="3600" dirty="0"/>
              <a:t>ได้เลย</a:t>
            </a:r>
            <a:r>
              <a:rPr lang="en-US" sz="3600" dirty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343820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à¸à¸¥à¸à¸²à¸£à¸à¹à¸à¸«à¸²à¸£à¸¹à¸à¸ à¸²à¸à¸ªà¸³à¸«à¸£à¸±à¸ Line bot">
            <a:extLst>
              <a:ext uri="{FF2B5EF4-FFF2-40B4-BE49-F238E27FC236}">
                <a16:creationId xmlns:a16="http://schemas.microsoft.com/office/drawing/2014/main" id="{9D2A5510-93C6-43B8-8DB3-E14DA8E0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4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3840D22-01A5-4B9A-B760-5FDD32D67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15"/>
          <a:stretch/>
        </p:blipFill>
        <p:spPr>
          <a:xfrm>
            <a:off x="0" y="4845051"/>
            <a:ext cx="8096250" cy="201295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0612E2B-7A8C-4FBE-8310-A9D891738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49800"/>
            <a:ext cx="21082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5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F040921-F811-4F9E-A593-DD35DDE8FEAF}"/>
              </a:ext>
            </a:extLst>
          </p:cNvPr>
          <p:cNvSpPr txBox="1"/>
          <p:nvPr/>
        </p:nvSpPr>
        <p:spPr>
          <a:xfrm>
            <a:off x="3103033" y="2967335"/>
            <a:ext cx="5985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/>
              <a:t>“</a:t>
            </a:r>
            <a:r>
              <a:rPr lang="th-TH" sz="5400" b="1" i="1" dirty="0"/>
              <a:t> ใครใช้ </a:t>
            </a:r>
            <a:r>
              <a:rPr lang="en-US" sz="5400" b="1" i="1" dirty="0"/>
              <a:t>Line </a:t>
            </a:r>
            <a:r>
              <a:rPr lang="th-TH" sz="5400" b="1" i="1" dirty="0"/>
              <a:t>ไม่เป็นบ้าง </a:t>
            </a:r>
            <a:r>
              <a:rPr lang="en-US" sz="5400" b="1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960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1DC4215-71D7-4AFD-B249-047A25713D96}"/>
              </a:ext>
            </a:extLst>
          </p:cNvPr>
          <p:cNvSpPr txBox="1"/>
          <p:nvPr/>
        </p:nvSpPr>
        <p:spPr>
          <a:xfrm>
            <a:off x="444500" y="368300"/>
            <a:ext cx="117872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ความโปร่งใส</a:t>
            </a:r>
          </a:p>
          <a:p>
            <a:r>
              <a:rPr lang="th-TH" sz="2800" dirty="0"/>
              <a:t>	การที่มันจะโปร่งใสได้แปลว่า ต้องมีประชาชนเข้ามาตรวจสอบได้ ดังนั้น เราจึง จะทำสิ่งต่อไปนี้ เพื่อความโปร่งใส</a:t>
            </a:r>
          </a:p>
          <a:p>
            <a:pPr marL="514350" indent="-514350">
              <a:buAutoNum type="arabicPeriod"/>
            </a:pPr>
            <a:r>
              <a:rPr lang="th-TH" sz="2800" dirty="0"/>
              <a:t>การ</a:t>
            </a:r>
            <a:r>
              <a:rPr lang="en-US" sz="2800" dirty="0"/>
              <a:t> </a:t>
            </a:r>
            <a:r>
              <a:rPr lang="th-TH" sz="2800" dirty="0"/>
              <a:t>ถ่ายทอดสด ผ่าน </a:t>
            </a:r>
            <a:r>
              <a:rPr lang="en-US" sz="2800" dirty="0"/>
              <a:t>Twitch </a:t>
            </a:r>
            <a:r>
              <a:rPr lang="th-TH" sz="2800" dirty="0"/>
              <a:t>หรือ </a:t>
            </a:r>
            <a:r>
              <a:rPr lang="en-US" sz="2800" dirty="0"/>
              <a:t>Facebook</a:t>
            </a:r>
          </a:p>
          <a:p>
            <a:r>
              <a:rPr lang="th-TH" sz="2800" dirty="0"/>
              <a:t>ฟังแล้วก็ตลกดี แต่ว่าเอา</a:t>
            </a:r>
            <a:r>
              <a:rPr lang="th-TH" sz="2800" dirty="0" err="1"/>
              <a:t>จริงๆ</a:t>
            </a:r>
            <a:r>
              <a:rPr lang="th-TH" sz="2800" dirty="0"/>
              <a:t> มันเป็นความคิดที่ดี</a:t>
            </a:r>
            <a:r>
              <a:rPr lang="th-TH" sz="2800" dirty="0" err="1"/>
              <a:t>มากๆ</a:t>
            </a:r>
            <a:r>
              <a:rPr lang="th-TH" sz="2800" dirty="0"/>
              <a:t> เลยเพราะเราคิดว่า ยังมีคนดูอยู่ </a:t>
            </a:r>
            <a:r>
              <a:rPr lang="th-TH" sz="2800" dirty="0" err="1"/>
              <a:t>ราวๆ</a:t>
            </a:r>
            <a:r>
              <a:rPr lang="en-US" sz="2800" dirty="0"/>
              <a:t> </a:t>
            </a:r>
            <a:r>
              <a:rPr lang="th-TH" sz="2800" dirty="0"/>
              <a:t>หมื่นกว่าคนที่จะดู</a:t>
            </a:r>
          </a:p>
          <a:p>
            <a:r>
              <a:rPr lang="th-TH" sz="2800" dirty="0"/>
              <a:t>การทำงานในสภาได้เลย หรือจะแบบนี้ก็ได้นะ </a:t>
            </a:r>
            <a:r>
              <a:rPr lang="en-US" sz="2800" dirty="0"/>
              <a:t>(</a:t>
            </a:r>
            <a:r>
              <a:rPr lang="th-TH" sz="2800" dirty="0"/>
              <a:t>ให้มานั่งดูเลย</a:t>
            </a:r>
            <a:r>
              <a:rPr lang="en-US" sz="2800" dirty="0"/>
              <a:t>)</a:t>
            </a:r>
            <a:endParaRPr lang="th-TH" sz="2800" dirty="0"/>
          </a:p>
          <a:p>
            <a:endParaRPr lang="th-TH" sz="4400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D1137328-F2D9-4E6F-BC63-4A84BE42431F}"/>
              </a:ext>
            </a:extLst>
          </p:cNvPr>
          <p:cNvSpPr/>
          <p:nvPr/>
        </p:nvSpPr>
        <p:spPr>
          <a:xfrm>
            <a:off x="444500" y="368300"/>
            <a:ext cx="50800" cy="698500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91C69D8F-1BF5-4D76-B99F-593E195A3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810933"/>
            <a:ext cx="6070600" cy="40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7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วัตถุ 1">
            <a:extLst>
              <a:ext uri="{FF2B5EF4-FFF2-40B4-BE49-F238E27FC236}">
                <a16:creationId xmlns:a16="http://schemas.microsoft.com/office/drawing/2014/main" id="{00AF6B9F-A473-425D-9490-9AF3DAC884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519717"/>
              </p:ext>
            </p:extLst>
          </p:nvPr>
        </p:nvGraphicFramePr>
        <p:xfrm>
          <a:off x="0" y="0"/>
          <a:ext cx="12186020" cy="808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15238080" imgH="10095120" progId="">
                  <p:embed/>
                </p:oleObj>
              </mc:Choice>
              <mc:Fallback>
                <p:oleObj r:id="rId3" imgW="15238080" imgH="10095120" progId="">
                  <p:embed/>
                  <p:pic>
                    <p:nvPicPr>
                      <p:cNvPr id="2" name="วัตถุ 1">
                        <a:extLst>
                          <a:ext uri="{FF2B5EF4-FFF2-40B4-BE49-F238E27FC236}">
                            <a16:creationId xmlns:a16="http://schemas.microsoft.com/office/drawing/2014/main" id="{00AF6B9F-A473-425D-9490-9AF3DAC88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86020" cy="808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441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may contain: 3 people, text">
            <a:extLst>
              <a:ext uri="{FF2B5EF4-FFF2-40B4-BE49-F238E27FC236}">
                <a16:creationId xmlns:a16="http://schemas.microsoft.com/office/drawing/2014/main" id="{25A6186A-2368-4699-9286-AA42EA6F6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535" y="0"/>
            <a:ext cx="127590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3919F8E-8749-4288-A766-5E5C4E110447}"/>
              </a:ext>
            </a:extLst>
          </p:cNvPr>
          <p:cNvSpPr txBox="1"/>
          <p:nvPr/>
        </p:nvSpPr>
        <p:spPr>
          <a:xfrm>
            <a:off x="0" y="6488668"/>
            <a:ext cx="4013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n w="3175">
                  <a:noFill/>
                </a:ln>
                <a:solidFill>
                  <a:schemeClr val="bg1"/>
                </a:solidFill>
              </a:rPr>
              <a:t>FB : </a:t>
            </a:r>
            <a:r>
              <a:rPr lang="th-TH" sz="2000" i="1" dirty="0">
                <a:ln w="3175">
                  <a:noFill/>
                </a:ln>
                <a:solidFill>
                  <a:schemeClr val="bg1"/>
                </a:solidFill>
              </a:rPr>
              <a:t>ศูนย์วิจัยมนุษย์กลายพันธุ์ แห่งประเทศไทย</a:t>
            </a:r>
            <a:endParaRPr lang="en-US" sz="2000" i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53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B44AB4A-C250-45B7-8EF6-67AE277DB567}"/>
              </a:ext>
            </a:extLst>
          </p:cNvPr>
          <p:cNvSpPr txBox="1"/>
          <p:nvPr/>
        </p:nvSpPr>
        <p:spPr>
          <a:xfrm>
            <a:off x="254000" y="381000"/>
            <a:ext cx="94676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2.</a:t>
            </a:r>
            <a:r>
              <a:rPr lang="th-TH" sz="3200" dirty="0"/>
              <a:t> </a:t>
            </a:r>
            <a:r>
              <a:rPr lang="th-TH" sz="3200" b="1" dirty="0"/>
              <a:t>ทำให้เอกสารสามารถเข้าถึงได้</a:t>
            </a:r>
          </a:p>
          <a:p>
            <a:r>
              <a:rPr lang="th-TH" sz="2800" dirty="0"/>
              <a:t>เราเอาไฟล์ไป</a:t>
            </a:r>
            <a:r>
              <a:rPr lang="th-TH" sz="2800" dirty="0" err="1"/>
              <a:t>อัพ</a:t>
            </a:r>
            <a:r>
              <a:rPr lang="th-TH" sz="2800" dirty="0"/>
              <a:t>โหลด </a:t>
            </a:r>
            <a:r>
              <a:rPr lang="en-US" sz="2800" dirty="0"/>
              <a:t>Online </a:t>
            </a:r>
            <a:r>
              <a:rPr lang="th-TH" sz="2800" dirty="0"/>
              <a:t>แล้วเรา ก็ให้ประชาชนสามารถมาโหลดไฟล์นั้นไปอ่านได้เช่นกัน</a:t>
            </a:r>
          </a:p>
          <a:p>
            <a:r>
              <a:rPr lang="en-US" sz="2800" dirty="0"/>
              <a:t>( </a:t>
            </a:r>
            <a:r>
              <a:rPr lang="th-TH" sz="2800" dirty="0"/>
              <a:t>ยกเว้นเอกสารลับ</a:t>
            </a:r>
            <a:r>
              <a:rPr lang="en-US" sz="2800" dirty="0"/>
              <a:t> )</a:t>
            </a:r>
          </a:p>
        </p:txBody>
      </p:sp>
      <p:pic>
        <p:nvPicPr>
          <p:cNvPr id="8194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11B41C38-CD25-4B2A-83F8-B2C3D61013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9362"/>
            <a:ext cx="7357294" cy="492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83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0C9C819-1FCC-494F-8F5D-8C531029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 Promoting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5E66335-2723-4CA9-A339-95B487CCCB56}"/>
              </a:ext>
            </a:extLst>
          </p:cNvPr>
          <p:cNvSpPr/>
          <p:nvPr/>
        </p:nvSpPr>
        <p:spPr>
          <a:xfrm>
            <a:off x="838200" y="393700"/>
            <a:ext cx="96519" cy="124460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EF7E57D-69E7-4A5A-BB6E-BE4D3017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15" y="1654967"/>
            <a:ext cx="3411769" cy="4826001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FB6AF7A-85FA-4664-BAA5-96D469E5C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66875"/>
            <a:ext cx="3394933" cy="4802187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035D8962-7B10-4211-A1A0-39DB158F2512}"/>
              </a:ext>
            </a:extLst>
          </p:cNvPr>
          <p:cNvSpPr txBox="1"/>
          <p:nvPr/>
        </p:nvSpPr>
        <p:spPr>
          <a:xfrm>
            <a:off x="7801884" y="393700"/>
            <a:ext cx="395602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/>
              <a:t>รับทำงานกราฟฟิก ทุกชนิด</a:t>
            </a:r>
            <a:br>
              <a:rPr lang="th-TH" sz="3600" dirty="0"/>
            </a:br>
            <a:r>
              <a:rPr lang="th-TH" sz="2800" dirty="0"/>
              <a:t>ถ้าทำไม่ได้เดี่ยวบอก </a:t>
            </a:r>
            <a:r>
              <a:rPr lang="en-US" sz="2800" i="1" dirty="0"/>
              <a:t>(</a:t>
            </a:r>
            <a:r>
              <a:rPr lang="th-TH" sz="2800" i="1" dirty="0"/>
              <a:t>ไม่ทำฟรี</a:t>
            </a:r>
            <a:r>
              <a:rPr lang="en-US" sz="2800" i="1" dirty="0"/>
              <a:t>)</a:t>
            </a:r>
            <a:endParaRPr lang="th-TH" sz="2800" i="1" dirty="0"/>
          </a:p>
          <a:p>
            <a:pPr marL="457200" indent="-457200">
              <a:buFontTx/>
              <a:buChar char="-"/>
            </a:pPr>
            <a:r>
              <a:rPr lang="en-US" sz="2800" dirty="0"/>
              <a:t>Logo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Info graphic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Poster / promoting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Web design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Book cover</a:t>
            </a:r>
          </a:p>
          <a:p>
            <a:pPr algn="ctr"/>
            <a:br>
              <a:rPr lang="th-TH" sz="3600" dirty="0"/>
            </a:br>
            <a:r>
              <a:rPr lang="th-TH" sz="3600" b="1" dirty="0"/>
              <a:t>ราคานักเรียน ม</a:t>
            </a:r>
            <a:r>
              <a:rPr lang="en-US" sz="3600" b="1" dirty="0"/>
              <a:t>.</a:t>
            </a:r>
            <a:r>
              <a:rPr lang="th-TH" sz="3600" b="1" dirty="0"/>
              <a:t>ปลาย โรงเรียนประจักษ์</a:t>
            </a:r>
            <a:r>
              <a:rPr lang="th-TH" sz="3600" b="1" dirty="0" err="1"/>
              <a:t>ศิลป</a:t>
            </a:r>
            <a:r>
              <a:rPr lang="th-TH" sz="3600" b="1" dirty="0"/>
              <a:t>าคาร</a:t>
            </a:r>
            <a:endParaRPr lang="en-US" sz="3600" b="1" dirty="0"/>
          </a:p>
          <a:p>
            <a:r>
              <a:rPr lang="en-US" sz="2400" dirty="0"/>
              <a:t>FB : fb.me/H3ntaiPro</a:t>
            </a:r>
          </a:p>
          <a:p>
            <a:r>
              <a:rPr lang="en-US" sz="2400" dirty="0"/>
              <a:t>Line : kategg_7542</a:t>
            </a:r>
          </a:p>
          <a:p>
            <a:r>
              <a:rPr lang="en-US" sz="2400" dirty="0"/>
              <a:t>Phone : +66948132966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8882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C3F964D-1C4D-47EC-819A-1FD5DD168EFB}"/>
              </a:ext>
            </a:extLst>
          </p:cNvPr>
          <p:cNvSpPr txBox="1"/>
          <p:nvPr/>
        </p:nvSpPr>
        <p:spPr>
          <a:xfrm>
            <a:off x="304800" y="279400"/>
            <a:ext cx="4931158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3. </a:t>
            </a:r>
            <a:r>
              <a:rPr lang="th-TH" sz="3200" b="1" dirty="0"/>
              <a:t>ตรวจสอบผลการโหวตในสภา</a:t>
            </a:r>
          </a:p>
          <a:p>
            <a:r>
              <a:rPr lang="th-TH" sz="2400" dirty="0"/>
              <a:t>	เราสามารถรับผลผ่าน </a:t>
            </a:r>
            <a:r>
              <a:rPr lang="en-US" sz="2400" dirty="0"/>
              <a:t>Line </a:t>
            </a:r>
            <a:r>
              <a:rPr lang="th-TH" sz="2400" dirty="0"/>
              <a:t>ได้เลย ง่ายๆ เช่น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ผลการผ่านกฎหมาย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ผลการผ่านอภิปรายที่ไม่ไว้วางใจ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ผลการเลือกนายก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ฯลฯ</a:t>
            </a:r>
            <a:endParaRPr lang="en-US" sz="24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951E989-96FC-468D-8E2F-BF9B244E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92" y="0"/>
            <a:ext cx="4699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23C42B2D-B3EA-47BE-9A95-A36DFBA8893C}"/>
              </a:ext>
            </a:extLst>
          </p:cNvPr>
          <p:cNvSpPr txBox="1"/>
          <p:nvPr/>
        </p:nvSpPr>
        <p:spPr>
          <a:xfrm>
            <a:off x="1829447" y="2459504"/>
            <a:ext cx="85331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“ </a:t>
            </a:r>
            <a:r>
              <a:rPr lang="th-TH" sz="6000" b="1" i="1" dirty="0"/>
              <a:t>ผลบอล ยังดูผ่าน </a:t>
            </a:r>
            <a:r>
              <a:rPr lang="en-US" sz="6000" b="1" i="1" dirty="0"/>
              <a:t>Line </a:t>
            </a:r>
            <a:r>
              <a:rPr lang="th-TH" sz="6000" b="1" i="1" dirty="0"/>
              <a:t>ได้</a:t>
            </a:r>
          </a:p>
          <a:p>
            <a:pPr algn="ctr"/>
            <a:r>
              <a:rPr lang="th-TH" sz="6000" b="1" i="1" dirty="0"/>
              <a:t>ทำไมผลรัฐสภาถึงดูใน </a:t>
            </a:r>
            <a:r>
              <a:rPr lang="en-US" sz="6000" b="1" i="1" dirty="0"/>
              <a:t>Line </a:t>
            </a:r>
            <a:r>
              <a:rPr lang="th-TH" sz="6000" b="1" i="1" dirty="0"/>
              <a:t>ไม่ได้</a:t>
            </a:r>
            <a:r>
              <a:rPr lang="en-US" sz="6000" b="1" i="1" dirty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911329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D741928-5370-4EFA-AE5B-F0B09B2DFC8F}"/>
              </a:ext>
            </a:extLst>
          </p:cNvPr>
          <p:cNvSpPr txBox="1"/>
          <p:nvPr/>
        </p:nvSpPr>
        <p:spPr>
          <a:xfrm>
            <a:off x="355600" y="317500"/>
            <a:ext cx="2872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Feature </a:t>
            </a:r>
            <a:r>
              <a:rPr lang="th-TH" sz="3600" b="1" i="1" dirty="0"/>
              <a:t>เพิ่มเติม</a:t>
            </a:r>
            <a:endParaRPr lang="en-US" sz="3600" b="1" i="1" dirty="0"/>
          </a:p>
          <a:p>
            <a:r>
              <a:rPr lang="en-US" sz="2400" dirty="0"/>
              <a:t>1. </a:t>
            </a:r>
            <a:r>
              <a:rPr lang="th-TH" sz="2400" dirty="0"/>
              <a:t>ไฟบอกสถานะ สุด </a:t>
            </a:r>
            <a:r>
              <a:rPr lang="en-US" sz="2400" dirty="0"/>
              <a:t>Cool</a:t>
            </a:r>
            <a:endParaRPr lang="th-TH" sz="2400" dirty="0"/>
          </a:p>
        </p:txBody>
      </p:sp>
      <p:pic>
        <p:nvPicPr>
          <p:cNvPr id="3074" name="Picture 2" descr="à¸à¸¥à¸à¸²à¸£à¸à¹à¸à¸«à¸²à¸£à¸¹à¸à¸ à¸²à¸à¸ªà¸³à¸«à¸£à¸±à¸ à¹à¸à¹à¸à¸à¸µà¹">
            <a:extLst>
              <a:ext uri="{FF2B5EF4-FFF2-40B4-BE49-F238E27FC236}">
                <a16:creationId xmlns:a16="http://schemas.microsoft.com/office/drawing/2014/main" id="{F6A6E5E1-E3E3-4D84-831A-135941E0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234863"/>
            <a:ext cx="6134100" cy="355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18D6D11-FBB1-4FA4-9B88-C911F791A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0" y="2430462"/>
            <a:ext cx="5143500" cy="1122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843B65F-6D42-4FFA-A2D9-9AB171EAB8F2}"/>
              </a:ext>
            </a:extLst>
          </p:cNvPr>
          <p:cNvSpPr txBox="1"/>
          <p:nvPr/>
        </p:nvSpPr>
        <p:spPr>
          <a:xfrm>
            <a:off x="1791762" y="1588532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ต้นแบบ</a:t>
            </a:r>
            <a:endParaRPr lang="en-US" sz="3600" b="1" i="1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3B03A9D-4858-47A8-9FD3-483DCF04C6BF}"/>
              </a:ext>
            </a:extLst>
          </p:cNvPr>
          <p:cNvSpPr txBox="1"/>
          <p:nvPr/>
        </p:nvSpPr>
        <p:spPr>
          <a:xfrm>
            <a:off x="8178800" y="1650087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i="1" dirty="0"/>
              <a:t>ใช้งานจริง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89497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8CA3CDC3-FD77-47A9-8430-FFD37326D3DF}"/>
              </a:ext>
            </a:extLst>
          </p:cNvPr>
          <p:cNvSpPr txBox="1"/>
          <p:nvPr/>
        </p:nvSpPr>
        <p:spPr>
          <a:xfrm>
            <a:off x="273420" y="25673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2. VR </a:t>
            </a:r>
            <a:r>
              <a:rPr lang="th-TH" sz="3600" dirty="0"/>
              <a:t>ประชุมที่ไหนก็ได้</a:t>
            </a:r>
            <a:endParaRPr lang="en-US" sz="3600" dirty="0"/>
          </a:p>
        </p:txBody>
      </p:sp>
      <p:graphicFrame>
        <p:nvGraphicFramePr>
          <p:cNvPr id="3" name="วัตถุ 2">
            <a:extLst>
              <a:ext uri="{FF2B5EF4-FFF2-40B4-BE49-F238E27FC236}">
                <a16:creationId xmlns:a16="http://schemas.microsoft.com/office/drawing/2014/main" id="{4E90906D-172F-40B5-BCB5-74BE2D2D79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932581"/>
              </p:ext>
            </p:extLst>
          </p:nvPr>
        </p:nvGraphicFramePr>
        <p:xfrm>
          <a:off x="9207500" y="292100"/>
          <a:ext cx="25400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r:id="rId3" imgW="2539440" imgH="2539440" progId="">
                  <p:embed/>
                </p:oleObj>
              </mc:Choice>
              <mc:Fallback>
                <p:oleObj r:id="rId3" imgW="2539440" imgH="2539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00" y="292100"/>
                        <a:ext cx="25400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59D28D2-08F8-42FC-95F8-EDB34CF0C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562100"/>
            <a:ext cx="6825853" cy="382905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E1B3986-73F7-44BA-B613-E7346C8A0B63}"/>
              </a:ext>
            </a:extLst>
          </p:cNvPr>
          <p:cNvSpPr txBox="1"/>
          <p:nvPr/>
        </p:nvSpPr>
        <p:spPr>
          <a:xfrm>
            <a:off x="787400" y="915769"/>
            <a:ext cx="242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ต้นแบบ </a:t>
            </a:r>
            <a:r>
              <a:rPr lang="th-TH" b="1" i="1" dirty="0"/>
              <a:t>เกม </a:t>
            </a:r>
            <a:r>
              <a:rPr lang="en-US" b="1" i="1" dirty="0"/>
              <a:t>VRCHAT</a:t>
            </a:r>
            <a:endParaRPr lang="th-TH" sz="3600" b="1" i="1" dirty="0"/>
          </a:p>
        </p:txBody>
      </p:sp>
    </p:spTree>
    <p:extLst>
      <p:ext uri="{BB962C8B-B14F-4D97-AF65-F5344CB8AC3E}">
        <p14:creationId xmlns:p14="http://schemas.microsoft.com/office/powerpoint/2010/main" val="30012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à¸à¸¥à¸à¸²à¸£à¸à¹à¸à¸«à¸²à¸£à¸¹à¸à¸ à¸²à¸à¸ªà¸³à¸«à¸£à¸±à¸ à¸¥à¸¸à¸à¸à¸¹à¹à¹à¸¥à¹à¸ VR">
            <a:extLst>
              <a:ext uri="{FF2B5EF4-FFF2-40B4-BE49-F238E27FC236}">
                <a16:creationId xmlns:a16="http://schemas.microsoft.com/office/drawing/2014/main" id="{B2BEA2FF-2FDA-4F18-AAE7-7F49A771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158875"/>
            <a:ext cx="85725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318C198-B161-431C-90DE-2066A3D021C4}"/>
              </a:ext>
            </a:extLst>
          </p:cNvPr>
          <p:cNvSpPr txBox="1"/>
          <p:nvPr/>
        </p:nvSpPr>
        <p:spPr>
          <a:xfrm>
            <a:off x="5440211" y="587087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i="1" dirty="0"/>
              <a:t>ใช้งานจริง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85539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8A02827B-9651-4E57-A53F-43EFA5553323}"/>
              </a:ext>
            </a:extLst>
          </p:cNvPr>
          <p:cNvSpPr txBox="1"/>
          <p:nvPr/>
        </p:nvSpPr>
        <p:spPr>
          <a:xfrm>
            <a:off x="508000" y="382012"/>
            <a:ext cx="5371983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i="1" dirty="0"/>
              <a:t>สรุป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เราจะลดการใช้ทรัพยากรธรรมชาติ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เราจะทำให้ </a:t>
            </a:r>
            <a:r>
              <a:rPr lang="th-TH" sz="3200" dirty="0" err="1"/>
              <a:t>สส</a:t>
            </a:r>
            <a:r>
              <a:rPr lang="en-US" sz="3200" dirty="0"/>
              <a:t>. </a:t>
            </a:r>
            <a:r>
              <a:rPr lang="th-TH" sz="3200" dirty="0"/>
              <a:t>สว</a:t>
            </a:r>
            <a:r>
              <a:rPr lang="en-US" sz="3200" dirty="0"/>
              <a:t>. </a:t>
            </a:r>
            <a:r>
              <a:rPr lang="th-TH" sz="3200" dirty="0"/>
              <a:t>ทำงานได้ทุกที่บนโลก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เพิ่มความเร็วในการทำงาน โหวต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ประชาชนมีส่วนร่วมในการประชุม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เป็นประเทศแรกที่ใช้ระบบนี้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ความโปร่งใสในการทำงาน</a:t>
            </a:r>
          </a:p>
        </p:txBody>
      </p:sp>
    </p:spTree>
    <p:extLst>
      <p:ext uri="{BB962C8B-B14F-4D97-AF65-F5344CB8AC3E}">
        <p14:creationId xmlns:p14="http://schemas.microsoft.com/office/powerpoint/2010/main" val="1784231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may contain: 1 person, smiling, text">
            <a:extLst>
              <a:ext uri="{FF2B5EF4-FFF2-40B4-BE49-F238E27FC236}">
                <a16:creationId xmlns:a16="http://schemas.microsoft.com/office/drawing/2014/main" id="{5584DC98-4E44-4478-9193-41B6012E1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0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812005F2-8D11-4C06-9921-4CE52880C839}"/>
              </a:ext>
            </a:extLst>
          </p:cNvPr>
          <p:cNvSpPr txBox="1"/>
          <p:nvPr/>
        </p:nvSpPr>
        <p:spPr>
          <a:xfrm>
            <a:off x="368300" y="292100"/>
            <a:ext cx="9017605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/>
              <a:t>End!!</a:t>
            </a:r>
          </a:p>
          <a:p>
            <a:r>
              <a:rPr lang="th-TH" sz="3200" i="1" dirty="0"/>
              <a:t>ไฟล์ </a:t>
            </a:r>
            <a:r>
              <a:rPr lang="en-US" sz="3200" i="1" dirty="0" err="1"/>
              <a:t>Powerpoint</a:t>
            </a:r>
            <a:r>
              <a:rPr lang="en-US" sz="3200" i="1" dirty="0"/>
              <a:t> </a:t>
            </a:r>
            <a:r>
              <a:rPr lang="th-TH" sz="3200" i="1" dirty="0"/>
              <a:t>แจกฟรีเด้อออ</a:t>
            </a:r>
          </a:p>
          <a:p>
            <a:endParaRPr lang="th-TH" sz="3200" b="1" i="1" dirty="0"/>
          </a:p>
          <a:p>
            <a:r>
              <a:rPr lang="af-ZA" sz="3200" b="1" i="1" dirty="0">
                <a:hlinkClick r:id="rId2"/>
              </a:rPr>
              <a:t>https://kate-gg.github.io/</a:t>
            </a:r>
            <a:endParaRPr lang="th-TH" sz="3200" b="1" i="1" dirty="0"/>
          </a:p>
          <a:p>
            <a:r>
              <a:rPr lang="th-TH" sz="2400" i="1" dirty="0"/>
              <a:t>โดยกดไปที่เว็บที่แปะไว้และให้เลือกที่ข้อหัว ‘‘ รัฐสภา ในฝัน ’’</a:t>
            </a:r>
          </a:p>
          <a:p>
            <a:r>
              <a:rPr lang="th-TH" sz="2400" i="1" dirty="0"/>
              <a:t>และดาวน์โหลดได้เลย!!   Good Luck~~</a:t>
            </a:r>
          </a:p>
          <a:p>
            <a:endParaRPr lang="th-TH" sz="5400" b="1" i="1" dirty="0"/>
          </a:p>
          <a:p>
            <a:endParaRPr lang="th-TH" sz="4400" b="1" i="1" dirty="0"/>
          </a:p>
          <a:p>
            <a:endParaRPr lang="en-US" sz="2400" b="1" i="1" dirty="0"/>
          </a:p>
          <a:p>
            <a:r>
              <a:rPr lang="en-US" sz="3200" i="1" dirty="0"/>
              <a:t>Feel free to give me coffee </a:t>
            </a:r>
            <a:r>
              <a:rPr lang="en-US" sz="3200" i="1" dirty="0">
                <a:solidFill>
                  <a:srgbClr val="FF6699"/>
                </a:solidFill>
              </a:rPr>
              <a:t>❤</a:t>
            </a:r>
          </a:p>
          <a:p>
            <a:r>
              <a:rPr lang="en-US" sz="2400" dirty="0"/>
              <a:t>Wallet : 0948132966</a:t>
            </a:r>
          </a:p>
          <a:p>
            <a:r>
              <a:rPr lang="en-US" sz="2400" dirty="0" err="1"/>
              <a:t>Paypal</a:t>
            </a:r>
            <a:r>
              <a:rPr lang="en-US" sz="2400" dirty="0"/>
              <a:t> : paypal.me/H3ntaiOwO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38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74F6365-0D61-4C33-81C0-624F0207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13357"/>
            <a:ext cx="6822326" cy="5944643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1FBD706-2FC1-4A3E-A550-F9C580B6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298" y="114588"/>
            <a:ext cx="3897502" cy="4294089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E350DE3-FFC6-4394-AD80-E52F6E2A9663}"/>
              </a:ext>
            </a:extLst>
          </p:cNvPr>
          <p:cNvSpPr txBox="1"/>
          <p:nvPr/>
        </p:nvSpPr>
        <p:spPr>
          <a:xfrm>
            <a:off x="558800" y="328582"/>
            <a:ext cx="408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/>
              <a:t>เพื่อเจอคนหน้าเหมือน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082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005220C-F4A6-4C5C-9948-A8C25A5442DD}"/>
              </a:ext>
            </a:extLst>
          </p:cNvPr>
          <p:cNvSpPr txBox="1"/>
          <p:nvPr/>
        </p:nvSpPr>
        <p:spPr>
          <a:xfrm>
            <a:off x="546100" y="596900"/>
            <a:ext cx="1008481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/>
              <a:t>รัฐสภา คืออะไร</a:t>
            </a:r>
            <a:r>
              <a:rPr lang="th-TH" b="1" dirty="0"/>
              <a:t> </a:t>
            </a:r>
          </a:p>
          <a:p>
            <a:r>
              <a:rPr lang="th-TH" sz="2800" dirty="0"/>
              <a:t>เป็นสภานิติบัญญัติชนิดหนึ่ง รัฐสภาจะทำหน้าที่ออกกฎหมาย อภิปราย หารือกันระหว่างสมาชิกรัฐสภา </a:t>
            </a:r>
          </a:p>
          <a:p>
            <a:r>
              <a:rPr lang="th-TH" sz="2800" dirty="0"/>
              <a:t>ถกเถียงประเด็นทางการเมืองหรือกิจกรรมทางการเมือง</a:t>
            </a:r>
            <a:r>
              <a:rPr lang="th-TH" sz="2800" dirty="0" err="1"/>
              <a:t>อื่นๆ</a:t>
            </a:r>
            <a:endParaRPr lang="th-TH" sz="2800" dirty="0"/>
          </a:p>
          <a:p>
            <a:r>
              <a:rPr lang="th-TH" sz="2800" dirty="0"/>
              <a:t>จาก </a:t>
            </a:r>
            <a:r>
              <a:rPr lang="en-US" sz="2800" dirty="0"/>
              <a:t>Wikipedia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th-TH" sz="4000" b="1" dirty="0"/>
              <a:t>รัฐสภา คืออะไร </a:t>
            </a:r>
            <a:r>
              <a:rPr lang="en-US" sz="2400" b="1" i="1" dirty="0"/>
              <a:t>(</a:t>
            </a:r>
            <a:r>
              <a:rPr lang="th-TH" sz="2400" b="1" i="1" dirty="0"/>
              <a:t>จากความเข้าใจ ของคนทำ </a:t>
            </a:r>
            <a:r>
              <a:rPr lang="en-US" sz="2400" b="1" i="1" dirty="0" err="1"/>
              <a:t>Powerpoint</a:t>
            </a:r>
            <a:r>
              <a:rPr lang="en-US" sz="2400" b="1" i="1" dirty="0"/>
              <a:t>)</a:t>
            </a:r>
            <a:endParaRPr lang="th-TH" sz="2400" b="1" i="1" dirty="0"/>
          </a:p>
          <a:p>
            <a:r>
              <a:rPr lang="th-TH" sz="2800" dirty="0"/>
              <a:t>เป็นที่ให้ นักการเมือง ที่เราเลือก จากการเลือกตั้ง ให้ไปทำงานผ่านกฎหมายสุดดีเลิศประเสริฐศรี </a:t>
            </a:r>
          </a:p>
          <a:p>
            <a:r>
              <a:rPr lang="th-TH" sz="2800" dirty="0"/>
              <a:t>ให้</a:t>
            </a:r>
            <a:r>
              <a:rPr lang="en-US" sz="2800" dirty="0"/>
              <a:t> </a:t>
            </a:r>
            <a:r>
              <a:rPr lang="th-TH" sz="2800" b="1" dirty="0"/>
              <a:t>เรา</a:t>
            </a:r>
            <a:r>
              <a:rPr lang="th-TH" sz="2800" b="1" dirty="0" err="1"/>
              <a:t>ทุกๆ</a:t>
            </a:r>
            <a:r>
              <a:rPr lang="th-TH" sz="2800" b="1" dirty="0"/>
              <a:t> คน </a:t>
            </a:r>
            <a:r>
              <a:rPr lang="th-TH" sz="2800" dirty="0"/>
              <a:t>ได้มาใช้กัน และจะต้องมีฝ่ายที่เป็นรัฐบาล </a:t>
            </a:r>
            <a:r>
              <a:rPr lang="en-US" sz="2800" dirty="0"/>
              <a:t>(</a:t>
            </a:r>
            <a:r>
              <a:rPr lang="th-TH" sz="2800" dirty="0"/>
              <a:t>ณ ตอนนั้น</a:t>
            </a:r>
            <a:r>
              <a:rPr lang="en-US" sz="2800" dirty="0"/>
              <a:t>)</a:t>
            </a:r>
            <a:r>
              <a:rPr lang="th-TH" sz="2800" dirty="0"/>
              <a:t> และฝ่ายค้าน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302254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0CA3440E-5A0F-4E68-919F-3A5535921459}"/>
              </a:ext>
            </a:extLst>
          </p:cNvPr>
          <p:cNvSpPr txBox="1"/>
          <p:nvPr/>
        </p:nvSpPr>
        <p:spPr>
          <a:xfrm>
            <a:off x="3349895" y="613709"/>
            <a:ext cx="549220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/>
              <a:t>“ </a:t>
            </a:r>
            <a:r>
              <a:rPr lang="th-TH" sz="4800" b="1" i="1" dirty="0"/>
              <a:t>แล้วเราอยากได้อะไร</a:t>
            </a:r>
            <a:r>
              <a:rPr lang="en-US" sz="4800" b="1" i="1" dirty="0"/>
              <a:t> ”</a:t>
            </a:r>
          </a:p>
          <a:p>
            <a:pPr algn="ctr"/>
            <a:r>
              <a:rPr lang="th-TH" sz="2800" dirty="0"/>
              <a:t>เราจะไม่เปลี่ยน สภาพของมัน แต่เราจะแก้ระบบของมัน</a:t>
            </a: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CDCFB522-2CE3-489A-B3C4-DC558E5F408A}"/>
              </a:ext>
            </a:extLst>
          </p:cNvPr>
          <p:cNvSpPr/>
          <p:nvPr/>
        </p:nvSpPr>
        <p:spPr>
          <a:xfrm>
            <a:off x="4828646" y="2154889"/>
            <a:ext cx="2288664" cy="21717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16CA273-1FB7-4B4C-B043-98D97AA59657}"/>
              </a:ext>
            </a:extLst>
          </p:cNvPr>
          <p:cNvSpPr txBox="1"/>
          <p:nvPr/>
        </p:nvSpPr>
        <p:spPr>
          <a:xfrm>
            <a:off x="4874760" y="2948351"/>
            <a:ext cx="219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ความพอประมาณ</a:t>
            </a:r>
            <a:endParaRPr lang="en-US" sz="3200" dirty="0"/>
          </a:p>
        </p:txBody>
      </p:sp>
      <p:sp>
        <p:nvSpPr>
          <p:cNvPr id="5" name="วงรี 4">
            <a:extLst>
              <a:ext uri="{FF2B5EF4-FFF2-40B4-BE49-F238E27FC236}">
                <a16:creationId xmlns:a16="http://schemas.microsoft.com/office/drawing/2014/main" id="{462436F5-3D87-46E6-8044-1532CF5F44C6}"/>
              </a:ext>
            </a:extLst>
          </p:cNvPr>
          <p:cNvSpPr/>
          <p:nvPr/>
        </p:nvSpPr>
        <p:spPr>
          <a:xfrm>
            <a:off x="3863446" y="3533126"/>
            <a:ext cx="2288664" cy="217170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B65E8D87-A1BF-407A-932F-E14957E45F6F}"/>
              </a:ext>
            </a:extLst>
          </p:cNvPr>
          <p:cNvSpPr txBox="1"/>
          <p:nvPr/>
        </p:nvSpPr>
        <p:spPr>
          <a:xfrm>
            <a:off x="4201858" y="4339287"/>
            <a:ext cx="1606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ความรวดเร็ว</a:t>
            </a:r>
            <a:endParaRPr lang="en-US" sz="3200" dirty="0"/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4D3305AF-286B-4181-847E-92C99D4B9F28}"/>
              </a:ext>
            </a:extLst>
          </p:cNvPr>
          <p:cNvSpPr/>
          <p:nvPr/>
        </p:nvSpPr>
        <p:spPr>
          <a:xfrm>
            <a:off x="5808388" y="3602691"/>
            <a:ext cx="2288664" cy="2171700"/>
          </a:xfrm>
          <a:prstGeom prst="ellipse">
            <a:avLst/>
          </a:prstGeom>
          <a:noFill/>
          <a:ln w="5715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6643B3A-869B-409C-8326-ED43A2AB2B21}"/>
              </a:ext>
            </a:extLst>
          </p:cNvPr>
          <p:cNvSpPr txBox="1"/>
          <p:nvPr/>
        </p:nvSpPr>
        <p:spPr>
          <a:xfrm>
            <a:off x="6146800" y="4396153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ความโปร่งใส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024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53ADACF-CED0-48ED-8A74-693AE7240AC7}"/>
              </a:ext>
            </a:extLst>
          </p:cNvPr>
          <p:cNvSpPr txBox="1"/>
          <p:nvPr/>
        </p:nvSpPr>
        <p:spPr>
          <a:xfrm>
            <a:off x="457200" y="355600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ความพอประมาณ</a:t>
            </a:r>
            <a:endParaRPr lang="en-US" sz="3600" b="1" i="1" dirty="0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7CC3080-FF9D-4AB2-BB5A-C5DA448C8AE7}"/>
              </a:ext>
            </a:extLst>
          </p:cNvPr>
          <p:cNvSpPr txBox="1"/>
          <p:nvPr/>
        </p:nvSpPr>
        <p:spPr>
          <a:xfrm>
            <a:off x="584200" y="1001931"/>
            <a:ext cx="10166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ความพอเพียง ใน</a:t>
            </a:r>
            <a:r>
              <a:rPr lang="th-TH" sz="3200" dirty="0" err="1"/>
              <a:t>ที่นี้</a:t>
            </a:r>
            <a:r>
              <a:rPr lang="th-TH" sz="3200" dirty="0"/>
              <a:t> คือ จะลดทรัพยากรลง แต่ไม่ให้งาน</a:t>
            </a:r>
            <a:r>
              <a:rPr lang="th-TH" sz="3200" b="1" dirty="0"/>
              <a:t>สะดุด</a:t>
            </a:r>
            <a:r>
              <a:rPr lang="th-TH" sz="3200" dirty="0"/>
              <a:t> และเป็นไปได้</a:t>
            </a:r>
            <a:r>
              <a:rPr lang="th-TH" sz="3200" b="1" dirty="0"/>
              <a:t>อย่างราบลื่น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722E669-821D-4EFD-A6C9-D83607065C2B}"/>
              </a:ext>
            </a:extLst>
          </p:cNvPr>
          <p:cNvSpPr txBox="1"/>
          <p:nvPr/>
        </p:nvSpPr>
        <p:spPr>
          <a:xfrm>
            <a:off x="441170" y="1583968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แล้วเราจะทำอะไร</a:t>
            </a:r>
            <a:endParaRPr lang="en-US" sz="3600" b="1" i="1" dirty="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62F7877-CAC6-4BF7-8A2D-F6831175A32C}"/>
              </a:ext>
            </a:extLst>
          </p:cNvPr>
          <p:cNvSpPr txBox="1"/>
          <p:nvPr/>
        </p:nvSpPr>
        <p:spPr>
          <a:xfrm>
            <a:off x="508496" y="2230299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i="1" dirty="0"/>
              <a:t>เราจะลดกระดาษ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FED08A6-FFC8-447C-8ADE-05DF3F03D96B}"/>
              </a:ext>
            </a:extLst>
          </p:cNvPr>
          <p:cNvSpPr txBox="1"/>
          <p:nvPr/>
        </p:nvSpPr>
        <p:spPr>
          <a:xfrm>
            <a:off x="457200" y="2803328"/>
            <a:ext cx="11723081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ใน ราชกิจจานุเบกษา จะมีข้อบังคับ ของการเป็น </a:t>
            </a:r>
            <a:r>
              <a:rPr lang="th-TH" sz="2400" dirty="0" err="1"/>
              <a:t>สส</a:t>
            </a:r>
            <a:r>
              <a:rPr lang="en-US" sz="2400" dirty="0"/>
              <a:t>.</a:t>
            </a:r>
            <a:r>
              <a:rPr lang="th-TH" sz="2400" dirty="0"/>
              <a:t> </a:t>
            </a:r>
            <a:r>
              <a:rPr lang="en-US" sz="2400" dirty="0"/>
              <a:t>(</a:t>
            </a:r>
            <a:r>
              <a:rPr lang="th-TH" sz="2400" dirty="0"/>
              <a:t> แต่ไม่รู้ว่าเยอะแค่ไหน เราเลยใช้ของ สภาขับเคลื่อนการปฏิรูปประเทศ พ.ศ. ๒๕๕๘ </a:t>
            </a:r>
            <a:r>
              <a:rPr lang="en-US" sz="2400" dirty="0"/>
              <a:t>) </a:t>
            </a:r>
            <a:endParaRPr lang="th-TH" sz="2400" dirty="0"/>
          </a:p>
          <a:p>
            <a:r>
              <a:rPr lang="th-TH" sz="2400" dirty="0"/>
              <a:t>ปรามาณ </a:t>
            </a:r>
            <a:r>
              <a:rPr lang="en-US" sz="2400" dirty="0"/>
              <a:t>21 </a:t>
            </a:r>
            <a:r>
              <a:rPr lang="th-TH" sz="2400" dirty="0"/>
              <a:t>หน้า และในการ </a:t>
            </a:r>
            <a:r>
              <a:rPr lang="en-US" sz="2400" dirty="0"/>
              <a:t>Roll </a:t>
            </a:r>
            <a:r>
              <a:rPr lang="th-TH" sz="2400" dirty="0"/>
              <a:t>กระดาษให้ </a:t>
            </a:r>
            <a:r>
              <a:rPr lang="th-TH" sz="2400" dirty="0" err="1"/>
              <a:t>สส</a:t>
            </a:r>
            <a:r>
              <a:rPr lang="en-US" sz="2400" dirty="0"/>
              <a:t>. </a:t>
            </a:r>
            <a:r>
              <a:rPr lang="th-TH" sz="2400" dirty="0"/>
              <a:t>และ สว</a:t>
            </a:r>
            <a:r>
              <a:rPr lang="en-US" sz="2400" dirty="0"/>
              <a:t>.</a:t>
            </a:r>
            <a:r>
              <a:rPr lang="th-TH" sz="2400" dirty="0"/>
              <a:t> จำนวน </a:t>
            </a:r>
            <a:r>
              <a:rPr lang="en-US" sz="2400" dirty="0"/>
              <a:t>500 </a:t>
            </a:r>
            <a:r>
              <a:rPr lang="th-TH" sz="2400" dirty="0"/>
              <a:t>คน เนี่ย เราจะให้ ประมาณ</a:t>
            </a:r>
            <a:r>
              <a:rPr lang="en-US" sz="2400" dirty="0"/>
              <a:t> 1</a:t>
            </a:r>
            <a:r>
              <a:rPr lang="th-TH" sz="2400" dirty="0"/>
              <a:t> บาทต่อแผ่น</a:t>
            </a:r>
          </a:p>
          <a:p>
            <a:endParaRPr lang="th-TH" sz="2400" dirty="0"/>
          </a:p>
          <a:p>
            <a:r>
              <a:rPr lang="th-TH" sz="2400" dirty="0"/>
              <a:t>ค่า </a:t>
            </a:r>
            <a:r>
              <a:rPr lang="en-US" sz="2400" dirty="0"/>
              <a:t>sheet </a:t>
            </a:r>
            <a:r>
              <a:rPr lang="th-TH" sz="2400" dirty="0"/>
              <a:t>ข้อบังคับ ก็ประมาณ </a:t>
            </a:r>
            <a:r>
              <a:rPr lang="en-US" sz="2400" dirty="0"/>
              <a:t>21 </a:t>
            </a:r>
            <a:r>
              <a:rPr lang="th-TH" sz="2400" dirty="0"/>
              <a:t>บาท </a:t>
            </a:r>
            <a:r>
              <a:rPr lang="en-US" sz="2400" dirty="0"/>
              <a:t>(</a:t>
            </a:r>
            <a:r>
              <a:rPr lang="th-TH" sz="2400" dirty="0"/>
              <a:t> หาได้ จาก จำนวนแผ่น </a:t>
            </a:r>
            <a:r>
              <a:rPr lang="en-US" sz="2400" dirty="0"/>
              <a:t>X </a:t>
            </a:r>
            <a:r>
              <a:rPr lang="th-TH" sz="2400" dirty="0"/>
              <a:t>ราคาปริ</a:t>
            </a:r>
            <a:r>
              <a:rPr lang="th-TH" sz="2400" dirty="0" err="1"/>
              <a:t>้น</a:t>
            </a:r>
            <a:r>
              <a:rPr lang="th-TH" sz="2400" dirty="0"/>
              <a:t>ต่อแผ่น </a:t>
            </a:r>
            <a:r>
              <a:rPr lang="en-US" sz="2400" dirty="0"/>
              <a:t>)</a:t>
            </a:r>
            <a:br>
              <a:rPr lang="th-TH" sz="2400" dirty="0"/>
            </a:br>
            <a:r>
              <a:rPr lang="th-TH" sz="2400" dirty="0"/>
              <a:t>และ เราต้องปริ</a:t>
            </a:r>
            <a:r>
              <a:rPr lang="th-TH" sz="2400" dirty="0" err="1"/>
              <a:t>้น</a:t>
            </a:r>
            <a:r>
              <a:rPr lang="th-TH" sz="2400" dirty="0"/>
              <a:t> </a:t>
            </a:r>
            <a:r>
              <a:rPr lang="en-US" sz="2400" dirty="0"/>
              <a:t>Sheet </a:t>
            </a:r>
            <a:r>
              <a:rPr lang="th-TH" sz="2400" dirty="0"/>
              <a:t>ออกมาให้ </a:t>
            </a:r>
            <a:r>
              <a:rPr lang="th-TH" sz="2400" dirty="0" err="1"/>
              <a:t>สส</a:t>
            </a:r>
            <a:r>
              <a:rPr lang="en-US" sz="2400" dirty="0"/>
              <a:t>.</a:t>
            </a:r>
            <a:r>
              <a:rPr lang="th-TH" sz="2400" dirty="0"/>
              <a:t> และ สว</a:t>
            </a:r>
            <a:r>
              <a:rPr lang="en-US" sz="2400" dirty="0"/>
              <a:t>. </a:t>
            </a:r>
            <a:r>
              <a:rPr lang="th-TH" sz="2400" dirty="0"/>
              <a:t>ทั้งหมด </a:t>
            </a:r>
            <a:r>
              <a:rPr lang="en-US" sz="2400" dirty="0"/>
              <a:t>500 </a:t>
            </a:r>
            <a:r>
              <a:rPr lang="th-TH" sz="2400" dirty="0"/>
              <a:t>ชุด </a:t>
            </a:r>
            <a:r>
              <a:rPr lang="en-US" sz="2400" dirty="0"/>
              <a:t>(</a:t>
            </a:r>
            <a:r>
              <a:rPr lang="th-TH" sz="2400" dirty="0"/>
              <a:t> อย่างต่ำ </a:t>
            </a:r>
            <a:r>
              <a:rPr lang="en-US" sz="2400" dirty="0"/>
              <a:t>)</a:t>
            </a:r>
            <a:r>
              <a:rPr lang="th-TH" sz="2400" dirty="0"/>
              <a:t> เราต้องใช้เงิน ประมาณ</a:t>
            </a:r>
            <a:endParaRPr lang="th-TH" sz="2800" dirty="0"/>
          </a:p>
          <a:p>
            <a:r>
              <a:rPr lang="en-US" sz="3600" dirty="0"/>
              <a:t>10,500 </a:t>
            </a:r>
            <a:r>
              <a:rPr lang="th-TH" sz="3600" dirty="0"/>
              <a:t>บาท</a:t>
            </a:r>
            <a:r>
              <a:rPr lang="en-US" sz="3600" dirty="0"/>
              <a:t> </a:t>
            </a:r>
            <a:r>
              <a:rPr lang="en-US" sz="2000" b="1" i="1" dirty="0"/>
              <a:t>(</a:t>
            </a:r>
            <a:r>
              <a:rPr lang="th-TH" sz="2000" b="1" i="1" dirty="0"/>
              <a:t> ไม่รวม </a:t>
            </a:r>
            <a:r>
              <a:rPr lang="th-TH" sz="2000" b="1" i="1" dirty="0" err="1"/>
              <a:t>สส</a:t>
            </a:r>
            <a:r>
              <a:rPr lang="en-US" sz="2000" b="1" i="1" dirty="0"/>
              <a:t>. </a:t>
            </a:r>
            <a:r>
              <a:rPr lang="th-TH" sz="2000" b="1" i="1" dirty="0"/>
              <a:t>สว</a:t>
            </a:r>
            <a:r>
              <a:rPr lang="en-US" sz="2000" b="1" i="1" dirty="0"/>
              <a:t>. </a:t>
            </a:r>
            <a:r>
              <a:rPr lang="th-TH" sz="2000" b="1" i="1" dirty="0"/>
              <a:t>ที่เด๋อมากแล้วทำ ตกน้ำ ไฟไหม้ หมาคาบไปกิน </a:t>
            </a:r>
            <a:r>
              <a:rPr lang="en-US" sz="2000" b="1" i="1" dirty="0"/>
              <a:t>)</a:t>
            </a:r>
            <a:endParaRPr lang="th-TH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/>
              <a:t>Q : </a:t>
            </a:r>
            <a:r>
              <a:rPr lang="th-TH" sz="3200" b="1" i="1" dirty="0"/>
              <a:t>แล้วเงินใครจ่าย</a:t>
            </a:r>
            <a:r>
              <a:rPr lang="en-US" sz="3200" b="1" i="1" dirty="0"/>
              <a:t>??</a:t>
            </a:r>
            <a:br>
              <a:rPr lang="en-US" sz="3200" b="1" i="1" dirty="0"/>
            </a:br>
            <a:r>
              <a:rPr lang="en-US" sz="3200" b="1" i="1" dirty="0"/>
              <a:t>A : </a:t>
            </a:r>
            <a:r>
              <a:rPr lang="th-TH" sz="3200" b="1" i="1" dirty="0"/>
              <a:t>เงินภาษี ของผู้ปกครอง หรือ คุณ</a:t>
            </a:r>
            <a:r>
              <a:rPr lang="th-TH" sz="3200" b="1" i="1" dirty="0" err="1"/>
              <a:t>ทุกๆ</a:t>
            </a:r>
            <a:r>
              <a:rPr lang="th-TH" sz="3200" b="1" i="1" dirty="0"/>
              <a:t> คนไง</a:t>
            </a:r>
            <a:r>
              <a:rPr lang="en-US" sz="3200" b="1" i="1" dirty="0"/>
              <a:t>!</a:t>
            </a:r>
            <a:r>
              <a:rPr lang="th-TH" sz="4800" b="1" i="1" dirty="0"/>
              <a:t>!</a:t>
            </a:r>
            <a:br>
              <a:rPr lang="en-US" sz="3200" b="1" i="1" dirty="0"/>
            </a:br>
            <a:endParaRPr lang="th-TH" sz="4800" b="1" i="1" dirty="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DAA28853-C88B-42EA-978A-D0D4BAFD6109}"/>
              </a:ext>
            </a:extLst>
          </p:cNvPr>
          <p:cNvSpPr/>
          <p:nvPr/>
        </p:nvSpPr>
        <p:spPr>
          <a:xfrm>
            <a:off x="457200" y="342900"/>
            <a:ext cx="51296" cy="646331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8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F267F0A-A005-4216-8568-A9595A9D3997}"/>
              </a:ext>
            </a:extLst>
          </p:cNvPr>
          <p:cNvSpPr txBox="1"/>
          <p:nvPr/>
        </p:nvSpPr>
        <p:spPr>
          <a:xfrm>
            <a:off x="457200" y="355600"/>
            <a:ext cx="937628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แล้วเงิน </a:t>
            </a:r>
            <a:r>
              <a:rPr lang="en-US" sz="3600" b="1" i="1" dirty="0"/>
              <a:t>10,500</a:t>
            </a:r>
            <a:r>
              <a:rPr lang="th-TH" sz="3600" b="1" i="1" dirty="0"/>
              <a:t> บาท</a:t>
            </a:r>
            <a:r>
              <a:rPr lang="en-US" sz="3600" b="1" i="1" dirty="0"/>
              <a:t> </a:t>
            </a:r>
            <a:r>
              <a:rPr lang="th-TH" sz="3600" b="1" i="1" dirty="0"/>
              <a:t>ทำอะไรได้</a:t>
            </a:r>
            <a:r>
              <a:rPr lang="en-US" sz="3600" b="1" i="1" dirty="0"/>
              <a:t> </a:t>
            </a:r>
            <a:endParaRPr lang="th-TH" sz="36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เรียน ราชภัฏ</a:t>
            </a:r>
            <a:r>
              <a:rPr lang="th-TH" sz="3200" dirty="0" err="1"/>
              <a:t>วไล</a:t>
            </a:r>
            <a:r>
              <a:rPr lang="th-TH" sz="3200" dirty="0"/>
              <a:t>ยอลงกรณ์ ได้ </a:t>
            </a:r>
            <a:r>
              <a:rPr lang="en-US" sz="3200" dirty="0"/>
              <a:t>3.5 </a:t>
            </a:r>
            <a:r>
              <a:rPr lang="th-TH" sz="3200" dirty="0"/>
              <a:t>เทอม </a:t>
            </a:r>
            <a:r>
              <a:rPr lang="en-US" sz="2400" dirty="0"/>
              <a:t>(</a:t>
            </a:r>
            <a:r>
              <a:rPr lang="th-TH" sz="2400" dirty="0"/>
              <a:t>คณะอะไรไม่รู้ แต่ถูกสุด แค่ </a:t>
            </a:r>
            <a:r>
              <a:rPr lang="en-US" sz="2400" dirty="0"/>
              <a:t>3000 </a:t>
            </a:r>
            <a:r>
              <a:rPr lang="th-TH" sz="2400" dirty="0"/>
              <a:t>บาท</a:t>
            </a:r>
            <a:r>
              <a:rPr lang="en-US" sz="2400" dirty="0"/>
              <a:t>)</a:t>
            </a:r>
            <a:endParaRPr lang="th-TH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เรียน โรงเรียนประจักษ์ศิลปาคาร ได้ </a:t>
            </a:r>
            <a:r>
              <a:rPr lang="en-US" sz="3200" dirty="0"/>
              <a:t>10.5 </a:t>
            </a:r>
            <a:r>
              <a:rPr lang="th-TH" sz="3200" dirty="0"/>
              <a:t>เทอม </a:t>
            </a:r>
            <a:r>
              <a:rPr lang="en-US" sz="2400" dirty="0"/>
              <a:t>(</a:t>
            </a:r>
            <a:r>
              <a:rPr lang="th-TH" sz="2400" dirty="0"/>
              <a:t>ค่าเทอม </a:t>
            </a:r>
            <a:r>
              <a:rPr lang="en-US" sz="2400" dirty="0"/>
              <a:t>1000 </a:t>
            </a:r>
            <a:r>
              <a:rPr lang="th-TH" sz="2400" dirty="0"/>
              <a:t>บาท</a:t>
            </a:r>
            <a:r>
              <a:rPr lang="en-US" sz="2400" dirty="0"/>
              <a:t>)</a:t>
            </a:r>
            <a:endParaRPr lang="th-TH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/>
              <a:t>เลี้ยง อาหารกลางวันเด็กนักเรียน ป</a:t>
            </a:r>
            <a:r>
              <a:rPr lang="en-US" sz="2800" dirty="0"/>
              <a:t>.1 </a:t>
            </a:r>
            <a:r>
              <a:rPr lang="th-TH" sz="2800" dirty="0"/>
              <a:t>ได้ </a:t>
            </a:r>
            <a:r>
              <a:rPr lang="en-US" sz="2800" dirty="0"/>
              <a:t>525 </a:t>
            </a:r>
            <a:r>
              <a:rPr lang="th-TH" sz="2800" dirty="0"/>
              <a:t>ได้ </a:t>
            </a:r>
            <a:r>
              <a:rPr lang="en-US" sz="2800" dirty="0"/>
              <a:t>1 </a:t>
            </a:r>
            <a:r>
              <a:rPr lang="th-TH" sz="2800" dirty="0"/>
              <a:t>วัน </a:t>
            </a:r>
            <a:r>
              <a:rPr lang="en-US" sz="2800" dirty="0"/>
              <a:t>(</a:t>
            </a:r>
            <a:r>
              <a:rPr lang="th-TH" sz="2800" dirty="0"/>
              <a:t>จานละประมาณ </a:t>
            </a:r>
            <a:r>
              <a:rPr lang="en-US" sz="2800" dirty="0"/>
              <a:t>20 </a:t>
            </a:r>
            <a:r>
              <a:rPr lang="th-TH" sz="2800" dirty="0"/>
              <a:t>บาท</a:t>
            </a:r>
            <a:r>
              <a:rPr lang="en-US" sz="2800" dirty="0"/>
              <a:t>)*</a:t>
            </a:r>
            <a:endParaRPr lang="th-TH" sz="2800" dirty="0"/>
          </a:p>
          <a:p>
            <a:endParaRPr lang="th-TH" sz="2800" dirty="0"/>
          </a:p>
          <a:p>
            <a:r>
              <a:rPr lang="th-TH" sz="3200" dirty="0"/>
              <a:t>ถ้าเงิน </a:t>
            </a:r>
            <a:r>
              <a:rPr lang="en-US" sz="3200" dirty="0"/>
              <a:t>10,500 </a:t>
            </a:r>
            <a:r>
              <a:rPr lang="th-TH" sz="3200" dirty="0"/>
              <a:t>บาทมันจะพัฒนาการศึกษาได้ขนาดนี้ เราเอาเงินมาทำตรงนี้ดีกว่า</a:t>
            </a:r>
          </a:p>
        </p:txBody>
      </p:sp>
      <p:pic>
        <p:nvPicPr>
          <p:cNvPr id="1026" name="Picture 2" descr="à¸à¸¥à¸à¸²à¸£à¸à¹à¸à¸«à¸²à¸£à¸¹à¸à¸ à¸²à¸à¸ªà¸³à¸«à¸£à¸±à¸ à¸à¸¸à¸ à¸à¸£à¸°à¸à¸²à¸© à¹à¸ªà¹ à¸à¸¥à¹à¸§à¸¢à¹à¸à¸">
            <a:extLst>
              <a:ext uri="{FF2B5EF4-FFF2-40B4-BE49-F238E27FC236}">
                <a16:creationId xmlns:a16="http://schemas.microsoft.com/office/drawing/2014/main" id="{2F5762F2-6A3B-45C1-AD04-ACEAA97AB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372" y="3467377"/>
            <a:ext cx="4055534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à¸à¸¥à¸à¸²à¸£à¸à¹à¸à¸«à¸²à¸£à¸¹à¸à¸ à¸²à¸à¸ªà¸³à¸«à¸£à¸±à¸ à¸à¸¸à¸à¸à¸¥à¹à¸§à¸¢à¹à¸à¸">
            <a:extLst>
              <a:ext uri="{FF2B5EF4-FFF2-40B4-BE49-F238E27FC236}">
                <a16:creationId xmlns:a16="http://schemas.microsoft.com/office/drawing/2014/main" id="{3DECE40D-356C-4ECB-93F0-437FC71F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268" y="3341033"/>
            <a:ext cx="2431083" cy="351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31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66E3B5C-DF76-40C4-A351-5AFD0DF1126C}"/>
              </a:ext>
            </a:extLst>
          </p:cNvPr>
          <p:cNvSpPr/>
          <p:nvPr/>
        </p:nvSpPr>
        <p:spPr>
          <a:xfrm>
            <a:off x="425450" y="274290"/>
            <a:ext cx="11341100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 i="1" dirty="0"/>
              <a:t>แล้วเราจะทำยังไง</a:t>
            </a:r>
          </a:p>
          <a:p>
            <a:r>
              <a:rPr lang="th-TH" sz="2800" dirty="0"/>
              <a:t>1 </a:t>
            </a:r>
            <a:r>
              <a:rPr lang="th-TH" sz="2800" dirty="0" err="1"/>
              <a:t>อัพ</a:t>
            </a:r>
            <a:r>
              <a:rPr lang="th-TH" sz="2800" dirty="0"/>
              <a:t>โหลดเอกสาร </a:t>
            </a:r>
            <a:r>
              <a:rPr lang="en-US" sz="2800" dirty="0"/>
              <a:t>Online </a:t>
            </a:r>
            <a:r>
              <a:rPr lang="th-TH" sz="2800" dirty="0"/>
              <a:t>ดูผ่านมือถือ </a:t>
            </a:r>
            <a:r>
              <a:rPr lang="en-US" sz="2800" dirty="0"/>
              <a:t>/ laptop </a:t>
            </a:r>
            <a:r>
              <a:rPr lang="th-TH" sz="2800" dirty="0"/>
              <a:t>ได้เลย</a:t>
            </a:r>
          </a:p>
          <a:p>
            <a:r>
              <a:rPr lang="th-TH" sz="2800" dirty="0"/>
              <a:t>	</a:t>
            </a:r>
            <a:r>
              <a:rPr lang="th-TH" sz="2400" dirty="0"/>
              <a:t>การ</a:t>
            </a:r>
            <a:r>
              <a:rPr lang="th-TH" sz="2400" dirty="0" err="1"/>
              <a:t>อัพ</a:t>
            </a:r>
            <a:r>
              <a:rPr lang="th-TH" sz="2400" dirty="0"/>
              <a:t>เอกสาร </a:t>
            </a:r>
            <a:r>
              <a:rPr lang="en-US" sz="2400" dirty="0"/>
              <a:t>Online </a:t>
            </a:r>
            <a:r>
              <a:rPr lang="th-TH" sz="2400" dirty="0"/>
              <a:t>เนี่ย ถ้าเราเอาความปลอดภัยด้วย เราแนะ นำ </a:t>
            </a:r>
            <a:r>
              <a:rPr lang="en-US" sz="2400" dirty="0"/>
              <a:t>Google drive </a:t>
            </a:r>
            <a:r>
              <a:rPr lang="th-TH" sz="2400" dirty="0"/>
              <a:t>เพราะ มัน</a:t>
            </a:r>
            <a:r>
              <a:rPr lang="th-TH" sz="2400" b="1" dirty="0"/>
              <a:t>น่าจะปลอดภัยที่สุด</a:t>
            </a:r>
          </a:p>
          <a:p>
            <a:r>
              <a:rPr lang="th-TH" sz="2400" dirty="0"/>
              <a:t>คุณสามารถ ทำ </a:t>
            </a:r>
            <a:r>
              <a:rPr lang="en-US" sz="2400" dirty="0"/>
              <a:t>2FA </a:t>
            </a:r>
            <a:r>
              <a:rPr lang="th-TH" sz="2400" dirty="0"/>
              <a:t>กับบัญชี</a:t>
            </a:r>
            <a:r>
              <a:rPr lang="th-TH" sz="2400" dirty="0" err="1"/>
              <a:t>นั้นๆ</a:t>
            </a:r>
            <a:r>
              <a:rPr lang="th-TH" sz="2400" dirty="0"/>
              <a:t> ได้ และมี </a:t>
            </a:r>
            <a:r>
              <a:rPr lang="en-US" sz="2400" dirty="0"/>
              <a:t>Storage </a:t>
            </a:r>
            <a:r>
              <a:rPr lang="th-TH" sz="2400" dirty="0"/>
              <a:t>ให้ฟรี </a:t>
            </a:r>
            <a:r>
              <a:rPr lang="en-US" sz="2400" dirty="0"/>
              <a:t>15 GB </a:t>
            </a:r>
            <a:r>
              <a:rPr lang="th-TH" sz="2400" dirty="0"/>
              <a:t>ต่อบัญชี แล้วก็เอามา</a:t>
            </a:r>
            <a:r>
              <a:rPr lang="th-TH" sz="2400" dirty="0" err="1"/>
              <a:t>อัพ</a:t>
            </a:r>
            <a:r>
              <a:rPr lang="th-TH" sz="2400" dirty="0"/>
              <a:t>ไฟล์เอกสารเก็บไว้ </a:t>
            </a:r>
          </a:p>
          <a:p>
            <a:r>
              <a:rPr lang="th-TH" sz="2400" dirty="0"/>
              <a:t>และก็</a:t>
            </a:r>
            <a:r>
              <a:rPr lang="th-TH" sz="2400" b="1" dirty="0"/>
              <a:t>เปิด สาธารณะให้ประชาชนมีส่วนรู้เห็นได้ </a:t>
            </a:r>
            <a:r>
              <a:rPr lang="en-US" sz="2400" b="1" dirty="0"/>
              <a:t>(</a:t>
            </a:r>
            <a:r>
              <a:rPr lang="th-TH" sz="2400" b="1" dirty="0"/>
              <a:t> ไม่รวมเอกสารลับ ที่อาจเป็นภัยต่อความมั่นคง </a:t>
            </a:r>
            <a:r>
              <a:rPr lang="en-US" sz="2400" b="1" dirty="0"/>
              <a:t>)</a:t>
            </a:r>
            <a:r>
              <a:rPr lang="th-TH" sz="2400" b="1" dirty="0"/>
              <a:t> </a:t>
            </a:r>
            <a:r>
              <a:rPr lang="th-TH" sz="2400" dirty="0"/>
              <a:t>แล้วก็สร้างเพจ รัฐสภาไว้ แล้วก็โพ</a:t>
            </a:r>
            <a:r>
              <a:rPr lang="th-TH" sz="2400" dirty="0" err="1"/>
              <a:t>สต์ลิ้ง</a:t>
            </a:r>
            <a:r>
              <a:rPr lang="th-TH" sz="2400" dirty="0"/>
              <a:t> </a:t>
            </a:r>
            <a:r>
              <a:rPr lang="en-US" sz="2400" dirty="0"/>
              <a:t>Google drive</a:t>
            </a:r>
            <a:r>
              <a:rPr lang="th-TH" sz="2400" dirty="0"/>
              <a:t> ไว้ ให้ทุกคนเข้ามาดูได้ ซึ่งเราทำแบบนี้มันจะไม่เสียตังเลย </a:t>
            </a:r>
            <a:r>
              <a:rPr lang="th-TH" sz="2400" dirty="0" err="1"/>
              <a:t>ใครๆ</a:t>
            </a:r>
            <a:r>
              <a:rPr lang="th-TH" sz="2400" dirty="0"/>
              <a:t> ก็ทำได้เลยด้วย งบ </a:t>
            </a:r>
            <a:r>
              <a:rPr lang="en-US" sz="2400" dirty="0"/>
              <a:t> 0 </a:t>
            </a:r>
            <a:r>
              <a:rPr lang="th-TH" sz="2400" dirty="0"/>
              <a:t>บาท</a:t>
            </a:r>
          </a:p>
          <a:p>
            <a:r>
              <a:rPr lang="th-TH" sz="2400" dirty="0"/>
              <a:t>	</a:t>
            </a:r>
            <a:r>
              <a:rPr lang="th-TH" sz="2400" b="1" i="1" dirty="0"/>
              <a:t>ปัญหาหลักๆ เลย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/>
              <a:t>การปลอมแปลงเอกสาร </a:t>
            </a:r>
            <a:r>
              <a:rPr lang="th-TH" sz="2400" dirty="0"/>
              <a:t>เพราะเอกสาร </a:t>
            </a:r>
            <a:r>
              <a:rPr lang="en-US" sz="2400" dirty="0"/>
              <a:t>PDF </a:t>
            </a:r>
            <a:r>
              <a:rPr lang="th-TH" sz="2400" dirty="0"/>
              <a:t>บางตัวมันก็แก้ไขได้</a:t>
            </a:r>
            <a:endParaRPr lang="en-US" sz="2400" dirty="0"/>
          </a:p>
          <a:p>
            <a:r>
              <a:rPr lang="th-TH" sz="2400" dirty="0"/>
              <a:t>ไม่ก็มือดีที่ไหนไปแงะแล้วแก้ไข</a:t>
            </a:r>
            <a:r>
              <a:rPr lang="en-US" sz="2400" dirty="0"/>
              <a:t> </a:t>
            </a:r>
            <a:r>
              <a:rPr lang="th-TH" sz="2400" dirty="0"/>
              <a:t>แต่ไม่ต้องกลัวเรามี เครื่องมี </a:t>
            </a:r>
            <a:endParaRPr lang="en-US" sz="2400" dirty="0"/>
          </a:p>
          <a:p>
            <a:r>
              <a:rPr lang="en-US" sz="2400" dirty="0"/>
              <a:t>PGP signature </a:t>
            </a:r>
            <a:r>
              <a:rPr lang="th-TH" sz="2400" dirty="0"/>
              <a:t>ในการช่วยยืนยันว่ามาจาก เจ้าของตัวจริง </a:t>
            </a:r>
            <a:endParaRPr lang="en-US" sz="2400" dirty="0"/>
          </a:p>
          <a:p>
            <a:r>
              <a:rPr lang="th-TH" sz="2400" dirty="0"/>
              <a:t>ลองไปศึกษาดูเองนะ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b="1" dirty="0"/>
              <a:t>พื้นที่</a:t>
            </a:r>
            <a:r>
              <a:rPr lang="en-US" sz="2400" b="1" dirty="0"/>
              <a:t> Google drive </a:t>
            </a:r>
            <a:r>
              <a:rPr lang="th-TH" sz="2400" b="1" dirty="0"/>
              <a:t>หมด</a:t>
            </a:r>
            <a:r>
              <a:rPr lang="en-US" sz="2400" b="1" dirty="0"/>
              <a:t> *</a:t>
            </a:r>
            <a:endParaRPr lang="th-TH" sz="2400" b="1" dirty="0"/>
          </a:p>
          <a:p>
            <a:r>
              <a:rPr lang="th-TH" sz="2400" dirty="0"/>
              <a:t>ก็สมัครบัญชีเพิ่ม แล้วก็แปะ</a:t>
            </a:r>
            <a:r>
              <a:rPr lang="th-TH" sz="2400" dirty="0" err="1"/>
              <a:t>ลิ้ง</a:t>
            </a:r>
            <a:r>
              <a:rPr lang="th-TH" sz="2400" dirty="0"/>
              <a:t>ใหม่</a:t>
            </a:r>
            <a:r>
              <a:rPr lang="en-US" sz="2400" dirty="0"/>
              <a:t> </a:t>
            </a:r>
            <a:r>
              <a:rPr lang="th-TH" sz="2400" dirty="0"/>
              <a:t>หรือ ซื้อแบบ </a:t>
            </a:r>
            <a:r>
              <a:rPr lang="en-US" sz="2400" dirty="0" err="1"/>
              <a:t>Ulimited</a:t>
            </a:r>
            <a:endParaRPr lang="th-T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/>
              <a:t>คนเข้าถึงไฟล์มากเกินไป</a:t>
            </a:r>
          </a:p>
          <a:p>
            <a:r>
              <a:rPr lang="th-TH" sz="2400" dirty="0"/>
              <a:t>ในปัญหานี้จะพาเราไปวิธีต่อไป</a:t>
            </a:r>
            <a:br>
              <a:rPr lang="th-TH" sz="2400" dirty="0"/>
            </a:br>
            <a:r>
              <a:rPr lang="en-US" sz="1200" dirty="0"/>
              <a:t>* </a:t>
            </a:r>
            <a:r>
              <a:rPr lang="en-US" sz="1200" dirty="0">
                <a:hlinkClick r:id="rId2"/>
              </a:rPr>
              <a:t>https://github.com/stewartmcgown/uds</a:t>
            </a:r>
            <a:r>
              <a:rPr lang="en-US" sz="2400" dirty="0"/>
              <a:t>	</a:t>
            </a:r>
            <a:endParaRPr lang="en-US" sz="2800" dirty="0"/>
          </a:p>
        </p:txBody>
      </p:sp>
      <p:pic>
        <p:nvPicPr>
          <p:cNvPr id="2050" name="Picture 2" descr="à¸à¸¥à¸à¸²à¸£à¸à¹à¸à¸«à¸²à¸£à¸¹à¸à¸ à¸²à¸à¸ªà¸³à¸«à¸£à¸±à¸ google drive">
            <a:extLst>
              <a:ext uri="{FF2B5EF4-FFF2-40B4-BE49-F238E27FC236}">
                <a16:creationId xmlns:a16="http://schemas.microsoft.com/office/drawing/2014/main" id="{F4216854-E126-432D-8B88-23886BC7CD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196552"/>
            <a:ext cx="5638800" cy="366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84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46EDD9B-9FD3-4CBE-B2F5-4D19F1C32C6E}"/>
              </a:ext>
            </a:extLst>
          </p:cNvPr>
          <p:cNvSpPr txBox="1"/>
          <p:nvPr/>
        </p:nvSpPr>
        <p:spPr>
          <a:xfrm>
            <a:off x="177800" y="203200"/>
            <a:ext cx="6203942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</a:t>
            </a:r>
            <a:r>
              <a:rPr lang="th-TH" sz="2400" dirty="0"/>
              <a:t>ใช้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th-TH" sz="2400" dirty="0"/>
              <a:t>เป็น </a:t>
            </a:r>
            <a:r>
              <a:rPr lang="en-US" sz="2400" dirty="0"/>
              <a:t>File storage</a:t>
            </a:r>
          </a:p>
          <a:p>
            <a:r>
              <a:rPr lang="th-TH" sz="2400" dirty="0"/>
              <a:t>เป็นวิธีที่ฟรี และ เป็นที่ชอบของคนเขียนโปรแกรม</a:t>
            </a:r>
          </a:p>
          <a:p>
            <a:r>
              <a:rPr lang="th-TH" sz="2400" dirty="0"/>
              <a:t>เพราะมีการตรวจสอบได้ว่าเมื่อ </a:t>
            </a:r>
            <a:r>
              <a:rPr lang="th-TH" sz="2400" dirty="0" err="1"/>
              <a:t>อัพ</a:t>
            </a:r>
            <a:r>
              <a:rPr lang="th-TH" sz="2400" dirty="0"/>
              <a:t>โหลดแล้ว</a:t>
            </a:r>
          </a:p>
          <a:p>
            <a:r>
              <a:rPr lang="th-TH" sz="2400" dirty="0"/>
              <a:t>มีการเปลี่ยนแปลงตรงไหนได้</a:t>
            </a:r>
            <a:br>
              <a:rPr lang="th-TH" sz="2400" dirty="0"/>
            </a:br>
            <a:r>
              <a:rPr lang="th-TH" sz="2400" dirty="0"/>
              <a:t>ส่วนวิธีใช้ ลองไปดูกันเอง</a:t>
            </a:r>
          </a:p>
          <a:p>
            <a:r>
              <a:rPr lang="th-TH" sz="2400" dirty="0"/>
              <a:t>ความสามารถ 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-</a:t>
            </a:r>
            <a:r>
              <a:rPr lang="th-TH" sz="2400" dirty="0"/>
              <a:t> มันฟรี ถึงจะสร้าง </a:t>
            </a:r>
            <a:r>
              <a:rPr lang="en-US" sz="2400" dirty="0"/>
              <a:t>Repo</a:t>
            </a:r>
            <a:r>
              <a:rPr lang="th-TH" sz="2400" dirty="0"/>
              <a:t> เพิ่มไปเรื่อยก็ฟรี</a:t>
            </a:r>
          </a:p>
          <a:p>
            <a:r>
              <a:rPr lang="en-US" dirty="0"/>
              <a:t>(</a:t>
            </a:r>
            <a:r>
              <a:rPr lang="th-TH" dirty="0"/>
              <a:t>ทั้งแบบ </a:t>
            </a:r>
            <a:r>
              <a:rPr lang="en-US" dirty="0"/>
              <a:t>Public </a:t>
            </a:r>
            <a:r>
              <a:rPr lang="th-TH" dirty="0"/>
              <a:t>และ </a:t>
            </a:r>
            <a:r>
              <a:rPr lang="en-US" dirty="0"/>
              <a:t>private)</a:t>
            </a:r>
          </a:p>
          <a:p>
            <a:r>
              <a:rPr lang="en-US" sz="2400" dirty="0"/>
              <a:t>- </a:t>
            </a:r>
            <a:r>
              <a:rPr lang="th-TH" sz="2400" dirty="0"/>
              <a:t>พื้นที่ต่อ</a:t>
            </a:r>
            <a:r>
              <a:rPr lang="en-US" sz="2400" dirty="0"/>
              <a:t> 1 Repo </a:t>
            </a:r>
            <a:r>
              <a:rPr lang="th-TH" sz="2400" dirty="0"/>
              <a:t>สูงสุด </a:t>
            </a:r>
            <a:r>
              <a:rPr lang="en-US" sz="2400" dirty="0"/>
              <a:t>100GB</a:t>
            </a:r>
            <a:br>
              <a:rPr lang="en-US" sz="2400" dirty="0"/>
            </a:br>
            <a:r>
              <a:rPr lang="en-US" dirty="0"/>
              <a:t>(</a:t>
            </a:r>
            <a:r>
              <a:rPr lang="th-TH" dirty="0"/>
              <a:t>ใช้ไป</a:t>
            </a:r>
            <a:r>
              <a:rPr lang="th-TH" dirty="0" err="1"/>
              <a:t>เรื่อยๆ</a:t>
            </a:r>
            <a:r>
              <a:rPr lang="th-TH" dirty="0"/>
              <a:t> ถึง </a:t>
            </a:r>
            <a:r>
              <a:rPr lang="en-US" dirty="0"/>
              <a:t>1 GB </a:t>
            </a:r>
            <a:r>
              <a:rPr lang="th-TH" dirty="0"/>
              <a:t>จะมี </a:t>
            </a:r>
            <a:r>
              <a:rPr lang="en-US" dirty="0"/>
              <a:t>Email </a:t>
            </a:r>
            <a:r>
              <a:rPr lang="th-TH" dirty="0"/>
              <a:t>จาก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th-TH" dirty="0"/>
              <a:t>มาเตือน</a:t>
            </a:r>
            <a:r>
              <a:rPr lang="en-US" dirty="0"/>
              <a:t>)</a:t>
            </a:r>
            <a:endParaRPr lang="th-TH" dirty="0"/>
          </a:p>
          <a:p>
            <a:r>
              <a:rPr lang="en-US" sz="2400" dirty="0"/>
              <a:t>- </a:t>
            </a:r>
            <a:r>
              <a:rPr lang="th-TH" sz="2400" dirty="0"/>
              <a:t>สามารถตรวจสอบการเปลี่ยนแปลงได้</a:t>
            </a:r>
            <a:br>
              <a:rPr lang="th-TH" sz="2400" dirty="0"/>
            </a:br>
            <a:r>
              <a:rPr lang="en-US" sz="2400" dirty="0"/>
              <a:t>- </a:t>
            </a:r>
            <a:r>
              <a:rPr lang="th-TH" sz="2400" dirty="0"/>
              <a:t>ทุกคนสามารถ แก้ไขได้</a:t>
            </a:r>
          </a:p>
          <a:p>
            <a:r>
              <a:rPr lang="en-US" dirty="0"/>
              <a:t>(</a:t>
            </a:r>
            <a:r>
              <a:rPr lang="th-TH" dirty="0"/>
              <a:t>ต้องมีคนตรวจสอบ ก่อนจะนำขึ้นสาธารณะได้</a:t>
            </a:r>
            <a:r>
              <a:rPr lang="en-US" dirty="0"/>
              <a:t>)</a:t>
            </a:r>
            <a:endParaRPr lang="th-TH" dirty="0"/>
          </a:p>
          <a:p>
            <a:r>
              <a:rPr lang="en-US" sz="2400" dirty="0"/>
              <a:t>-</a:t>
            </a:r>
            <a:r>
              <a:rPr lang="th-TH" sz="2400" dirty="0"/>
              <a:t> ใส่คำอธิบายได้ </a:t>
            </a:r>
            <a:r>
              <a:rPr lang="en-US" sz="2400" dirty="0"/>
              <a:t>Repo </a:t>
            </a:r>
            <a:r>
              <a:rPr lang="th-TH" sz="2400" dirty="0"/>
              <a:t>ได้</a:t>
            </a:r>
          </a:p>
          <a:p>
            <a:r>
              <a:rPr lang="th-TH" sz="2400" dirty="0"/>
              <a:t>ข้อเสีย 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-</a:t>
            </a:r>
            <a:r>
              <a:rPr lang="th-TH" sz="2400" dirty="0"/>
              <a:t> ใช้งานยาก</a:t>
            </a:r>
            <a:br>
              <a:rPr lang="en-US" sz="2400" dirty="0"/>
            </a:br>
            <a:r>
              <a:rPr lang="en-US" sz="2400" dirty="0"/>
              <a:t>-</a:t>
            </a:r>
            <a:r>
              <a:rPr lang="th-TH" sz="2400" dirty="0"/>
              <a:t> ทำงานยาก เมื่อใช้มือถือ</a:t>
            </a:r>
            <a:r>
              <a:rPr lang="en-US" sz="2400" dirty="0"/>
              <a:t> </a:t>
            </a:r>
            <a:r>
              <a:rPr lang="en-US" sz="2000" dirty="0"/>
              <a:t>(</a:t>
            </a:r>
            <a:r>
              <a:rPr lang="th-TH" sz="2000" dirty="0"/>
              <a:t> แต่ในอนาคต อาจจะมีคนมาทำให้มันง่ายกว่านี้ ก็ได้ </a:t>
            </a:r>
            <a:r>
              <a:rPr lang="en-US" sz="2000" dirty="0"/>
              <a:t>)</a:t>
            </a:r>
          </a:p>
          <a:p>
            <a:r>
              <a:rPr lang="en-US" sz="2000" dirty="0"/>
              <a:t>- </a:t>
            </a:r>
            <a:r>
              <a:rPr lang="th-TH" sz="2000" dirty="0"/>
              <a:t>ข้อจำกัดที่มากมาย ไปหมด</a:t>
            </a:r>
            <a:endParaRPr lang="en-US" sz="2400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93A43F4-BF54-4BEF-BC85-5A3FA0C708F1}"/>
              </a:ext>
            </a:extLst>
          </p:cNvPr>
          <p:cNvSpPr txBox="1"/>
          <p:nvPr/>
        </p:nvSpPr>
        <p:spPr>
          <a:xfrm>
            <a:off x="10123490" y="6327954"/>
            <a:ext cx="189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 = Repository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0381FDC-7CF8-4098-B463-CEAB9D89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98" y="0"/>
            <a:ext cx="7813302" cy="5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3644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628</Words>
  <Application>Microsoft Office PowerPoint</Application>
  <PresentationFormat>แบบจอกว้าง</PresentationFormat>
  <Paragraphs>124</Paragraphs>
  <Slides>27</Slides>
  <Notes>0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0</vt:i4>
      </vt:variant>
      <vt:variant>
        <vt:lpstr>ชื่อเรื่องสไลด์</vt:lpstr>
      </vt:variant>
      <vt:variant>
        <vt:i4>27</vt:i4>
      </vt:variant>
    </vt:vector>
  </HeadingPairs>
  <TitlesOfParts>
    <vt:vector size="32" baseType="lpstr">
      <vt:lpstr>Arial</vt:lpstr>
      <vt:lpstr>Browallia New</vt:lpstr>
      <vt:lpstr>Calibri</vt:lpstr>
      <vt:lpstr>Calibri Light</vt:lpstr>
      <vt:lpstr>ธีมของ Office</vt:lpstr>
      <vt:lpstr>“ รัฐสภา ในฝัน ”</vt:lpstr>
      <vt:lpstr> Promoting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 รัฐสภา ในฝัน ”</dc:title>
  <dc:creator>kate kun</dc:creator>
  <cp:lastModifiedBy>kate kun</cp:lastModifiedBy>
  <cp:revision>28</cp:revision>
  <dcterms:created xsi:type="dcterms:W3CDTF">2019-05-31T11:08:45Z</dcterms:created>
  <dcterms:modified xsi:type="dcterms:W3CDTF">2019-06-01T05:50:04Z</dcterms:modified>
</cp:coreProperties>
</file>